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7"/>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72" r:id="rId20"/>
    <p:sldId id="271" r:id="rId21"/>
    <p:sldId id="269"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942" r:id="rId46"/>
    <p:sldId id="943" r:id="rId47"/>
    <p:sldId id="944" r:id="rId48"/>
    <p:sldId id="945" r:id="rId49"/>
    <p:sldId id="946" r:id="rId50"/>
    <p:sldId id="947" r:id="rId51"/>
    <p:sldId id="948" r:id="rId52"/>
    <p:sldId id="949" r:id="rId53"/>
    <p:sldId id="950" r:id="rId54"/>
    <p:sldId id="951" r:id="rId55"/>
    <p:sldId id="952" r:id="rId56"/>
    <p:sldId id="953" r:id="rId57"/>
    <p:sldId id="969" r:id="rId58"/>
    <p:sldId id="954" r:id="rId59"/>
    <p:sldId id="955" r:id="rId60"/>
    <p:sldId id="956" r:id="rId61"/>
    <p:sldId id="957" r:id="rId62"/>
    <p:sldId id="958" r:id="rId63"/>
    <p:sldId id="959" r:id="rId64"/>
    <p:sldId id="960" r:id="rId65"/>
    <p:sldId id="961" r:id="rId66"/>
    <p:sldId id="962" r:id="rId67"/>
    <p:sldId id="963" r:id="rId68"/>
    <p:sldId id="964" r:id="rId69"/>
    <p:sldId id="965" r:id="rId70"/>
    <p:sldId id="966" r:id="rId71"/>
    <p:sldId id="968" r:id="rId72"/>
    <p:sldId id="967" r:id="rId73"/>
    <p:sldId id="970" r:id="rId74"/>
    <p:sldId id="971" r:id="rId75"/>
    <p:sldId id="97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72"/>
            <p14:sldId id="271"/>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0"/>
            <p14:sldId id="971"/>
            <p14:sldId id="972"/>
          </p14:sldIdLst>
        </p14:section>
      </p14:sectionLst>
    </p:ext>
    <p:ext uri="{EFAFB233-063F-42B5-8137-9DF3F51BA10A}">
      <p15:sldGuideLst xmlns:p15="http://schemas.microsoft.com/office/powerpoint/2012/main">
        <p15:guide id="1" orient="horz" pos="890"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95778" autoAdjust="0"/>
  </p:normalViewPr>
  <p:slideViewPr>
    <p:cSldViewPr snapToGrid="0">
      <p:cViewPr varScale="1">
        <p:scale>
          <a:sx n="119" d="100"/>
          <a:sy n="119" d="100"/>
        </p:scale>
        <p:origin x="84" y="84"/>
      </p:cViewPr>
      <p:guideLst>
        <p:guide orient="horz" pos="890"/>
        <p:guide pos="2003"/>
      </p:guideLst>
    </p:cSldViewPr>
  </p:slideViewPr>
  <p:notesTextViewPr>
    <p:cViewPr>
      <p:scale>
        <a:sx n="1" d="1"/>
        <a:sy n="1" d="1"/>
      </p:scale>
      <p:origin x="0" y="0"/>
    </p:cViewPr>
  </p:notesTextViewPr>
  <p:sorterViewPr>
    <p:cViewPr varScale="1">
      <p:scale>
        <a:sx n="1" d="1"/>
        <a:sy n="1" d="1"/>
      </p:scale>
      <p:origin x="0" y="-44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15</a:t>
            </a:fld>
            <a:endParaRPr lang="en-US"/>
          </a:p>
        </p:txBody>
      </p:sp>
    </p:spTree>
    <p:extLst>
      <p:ext uri="{BB962C8B-B14F-4D97-AF65-F5344CB8AC3E}">
        <p14:creationId xmlns:p14="http://schemas.microsoft.com/office/powerpoint/2010/main" val="357433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A filter typically has assumed to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40</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66</a:t>
            </a:fld>
            <a:endParaRPr lang="en-US"/>
          </a:p>
        </p:txBody>
      </p:sp>
    </p:spTree>
    <p:extLst>
      <p:ext uri="{BB962C8B-B14F-4D97-AF65-F5344CB8AC3E}">
        <p14:creationId xmlns:p14="http://schemas.microsoft.com/office/powerpoint/2010/main" val="81713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11/13/2023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11/13/2023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11/13/2023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11/13/2023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11/13/2023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11/13/2023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11/13/2023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11/13/2023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11/13/2023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11/13/2023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11/13/2023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11/13/2023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11/13/2023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11/13/2023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11/13/2023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11/13/2023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11/13/2023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11/13/2023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11/13/2023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11/13/2023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11/13/2023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11/13/2023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11/13/2023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11/13/2023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7.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5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tiff"/><Relationship Id="rId1" Type="http://schemas.openxmlformats.org/officeDocument/2006/relationships/slideLayout" Target="../slideLayouts/slideLayout2.xml"/><Relationship Id="rId4" Type="http://schemas.openxmlformats.org/officeDocument/2006/relationships/image" Target="../media/image114.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6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hyperlink" Target="https://www.youtube.com/watch?v=T7o3xvJLuHk" TargetMode="Externa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L3.1 Convolutional </a:t>
            </a:r>
            <a:r>
              <a:rPr lang="da-DK" sz="4400"/>
              <a:t>Neural Networks</a:t>
            </a:r>
            <a:endParaRPr lang="en-US" sz="4400" dirty="0"/>
          </a:p>
        </p:txBody>
      </p:sp>
      <p:sp>
        <p:nvSpPr>
          <p:cNvPr id="3" name="Subtitle 2">
            <a:extLst>
              <a:ext uri="{FF2B5EF4-FFF2-40B4-BE49-F238E27FC236}">
                <a16:creationId xmlns:a16="http://schemas.microsoft.com/office/drawing/2014/main" id="{0D05A3B1-3E71-0049-9A5C-69B3E64E7C26}"/>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775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(or feature map) as output</a:t>
                </a:r>
              </a:p>
              <a:p>
                <a:r>
                  <a:rPr lang="en-US" dirty="0">
                    <a:solidFill>
                      <a:schemeClr val="tx1"/>
                    </a:solidFill>
                  </a:rPr>
                  <a:t>Input may be an input RGB image w. 3 channels, hence depth=3, or intermediate activation maps generated by hidden layers of a CNN. We use the terms “input volume” and “output volume” to emphasize they may be 3D tensors</a:t>
                </a:r>
              </a:p>
              <a:p>
                <a:r>
                  <a:rPr lang="en-US" dirty="0"/>
                  <a:t>At each sliding position, the output is a scalar number, computed by taking a dot product </a:t>
                </a:r>
                <a14:m>
                  <m:oMath xmlns:m="http://schemas.openxmlformats.org/officeDocument/2006/math">
                    <m:r>
                      <a:rPr lang="en-US">
                        <a:latin typeface="Cambria Math" panose="02040503050406030204" pitchFamily="18" charset="0"/>
                      </a:rPr>
                      <m:t>𝑤𝑥</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358" t="-2700" r="-19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5F6A3C25-5C28-4210-BDE1-58C537FB7EF5}"/>
              </a:ext>
            </a:extLst>
          </p:cNvPr>
          <p:cNvSpPr/>
          <p:nvPr/>
        </p:nvSpPr>
        <p:spPr>
          <a:xfrm>
            <a:off x="10841569" y="2450388"/>
            <a:ext cx="370519" cy="282299"/>
          </a:xfrm>
          <a:prstGeom prst="rect">
            <a:avLst/>
          </a:prstGeom>
          <a:blipFill>
            <a:blip r:embed="rId3" cstate="print"/>
            <a:stretch>
              <a:fillRect/>
            </a:stretch>
          </a:blipFill>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3" name="Content Placeholder 2">
            <a:extLst>
              <a:ext uri="{FF2B5EF4-FFF2-40B4-BE49-F238E27FC236}">
                <a16:creationId xmlns:a16="http://schemas.microsoft.com/office/drawing/2014/main" id="{39A33885-1976-87D1-8CAE-A7569DA6298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activation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activation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activation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xmlns="">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activation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Concrete Example w. 3 Filters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622738" y="1237593"/>
                <a:ext cx="5654830" cy="5194738"/>
              </a:xfrm>
            </p:spPr>
            <p:txBody>
              <a:bodyPr>
                <a:normAutofit fontScale="85000" lnSpcReduction="1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xmlns="">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622738" y="1237593"/>
                <a:ext cx="5654830" cy="5194738"/>
              </a:xfrm>
              <a:blipFill>
                <a:blip r:embed="rId3"/>
                <a:stretch>
                  <a:fillRect l="-1832" t="-2465" r="-33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15</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spTree>
    <p:extLst>
      <p:ext uri="{BB962C8B-B14F-4D97-AF65-F5344CB8AC3E}">
        <p14:creationId xmlns:p14="http://schemas.microsoft.com/office/powerpoint/2010/main" val="217050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7B2-9E90-25DA-8D73-307A82C9E603}"/>
              </a:ext>
            </a:extLst>
          </p:cNvPr>
          <p:cNvSpPr>
            <a:spLocks noGrp="1"/>
          </p:cNvSpPr>
          <p:nvPr>
            <p:ph type="title"/>
          </p:nvPr>
        </p:nvSpPr>
        <p:spPr/>
        <p:txBody>
          <a:bodyPr/>
          <a:lstStyle/>
          <a:p>
            <a:r>
              <a:rPr lang="en-US" dirty="0"/>
              <a:t>Convolution Operation Summary</a:t>
            </a:r>
            <a:endParaRPr lang="en-SE" dirty="0"/>
          </a:p>
        </p:txBody>
      </p:sp>
      <p:sp>
        <p:nvSpPr>
          <p:cNvPr id="3" name="Content Placeholder 2">
            <a:extLst>
              <a:ext uri="{FF2B5EF4-FFF2-40B4-BE49-F238E27FC236}">
                <a16:creationId xmlns:a16="http://schemas.microsoft.com/office/drawing/2014/main" id="{A5BC670D-51E6-EA8F-3C56-E3EB49139A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1FDC6C-3C87-F8B2-51F5-C80852F49D99}"/>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4">
            <a:extLst>
              <a:ext uri="{FF2B5EF4-FFF2-40B4-BE49-F238E27FC236}">
                <a16:creationId xmlns:a16="http://schemas.microsoft.com/office/drawing/2014/main" id="{D7290BC3-1E28-DBBC-D62B-705DBEFA8DD7}"/>
              </a:ext>
            </a:extLst>
          </p:cNvPr>
          <p:cNvPicPr>
            <a:picLocks noChangeAspect="1"/>
          </p:cNvPicPr>
          <p:nvPr/>
        </p:nvPicPr>
        <p:blipFill>
          <a:blip r:embed="rId2"/>
          <a:stretch>
            <a:fillRect/>
          </a:stretch>
        </p:blipFill>
        <p:spPr>
          <a:xfrm>
            <a:off x="2794350" y="1322061"/>
            <a:ext cx="6068272" cy="2076740"/>
          </a:xfrm>
          <a:prstGeom prst="rect">
            <a:avLst/>
          </a:prstGeom>
        </p:spPr>
      </p:pic>
      <p:pic>
        <p:nvPicPr>
          <p:cNvPr id="6" name="Picture 5">
            <a:extLst>
              <a:ext uri="{FF2B5EF4-FFF2-40B4-BE49-F238E27FC236}">
                <a16:creationId xmlns:a16="http://schemas.microsoft.com/office/drawing/2014/main" id="{74D590EC-03CE-129C-9511-D016416B44DD}"/>
              </a:ext>
            </a:extLst>
          </p:cNvPr>
          <p:cNvPicPr>
            <a:picLocks noChangeAspect="1"/>
          </p:cNvPicPr>
          <p:nvPr/>
        </p:nvPicPr>
        <p:blipFill>
          <a:blip r:embed="rId3"/>
          <a:stretch>
            <a:fillRect/>
          </a:stretch>
        </p:blipFill>
        <p:spPr>
          <a:xfrm>
            <a:off x="2727665" y="3861100"/>
            <a:ext cx="6201640" cy="2419688"/>
          </a:xfrm>
          <a:prstGeom prst="rect">
            <a:avLst/>
          </a:prstGeom>
        </p:spPr>
      </p:pic>
      <p:sp>
        <p:nvSpPr>
          <p:cNvPr id="7" name="TextBox 6">
            <a:extLst>
              <a:ext uri="{FF2B5EF4-FFF2-40B4-BE49-F238E27FC236}">
                <a16:creationId xmlns:a16="http://schemas.microsoft.com/office/drawing/2014/main" id="{1B09CD36-B2D2-AC74-A1D8-FED1B74F3DC1}"/>
              </a:ext>
            </a:extLst>
          </p:cNvPr>
          <p:cNvSpPr txBox="1"/>
          <p:nvPr/>
        </p:nvSpPr>
        <p:spPr>
          <a:xfrm>
            <a:off x="3608166" y="3377755"/>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8" name="TextBox 7">
            <a:extLst>
              <a:ext uri="{FF2B5EF4-FFF2-40B4-BE49-F238E27FC236}">
                <a16:creationId xmlns:a16="http://schemas.microsoft.com/office/drawing/2014/main" id="{73AF7D42-1DDC-87FF-2D16-8753F1078353}"/>
              </a:ext>
            </a:extLst>
          </p:cNvPr>
          <p:cNvSpPr txBox="1"/>
          <p:nvPr/>
        </p:nvSpPr>
        <p:spPr>
          <a:xfrm>
            <a:off x="3608166" y="6394828"/>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52480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17</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3446352707"/>
              </p:ext>
            </p:extLst>
          </p:nvPr>
        </p:nvGraphicFramePr>
        <p:xfrm>
          <a:off x="4672338"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3602050416"/>
              </p:ext>
            </p:extLst>
          </p:nvPr>
        </p:nvGraphicFramePr>
        <p:xfrm>
          <a:off x="4474420"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3507536139"/>
              </p:ext>
            </p:extLst>
          </p:nvPr>
        </p:nvGraphicFramePr>
        <p:xfrm>
          <a:off x="4241531"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68A540-66E8-5FE4-74DF-418C2BBC2BA1}"/>
                  </a:ext>
                </a:extLst>
              </p:cNvPr>
              <p:cNvSpPr txBox="1"/>
              <p:nvPr/>
            </p:nvSpPr>
            <p:spPr>
              <a:xfrm>
                <a:off x="9569793"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2115627335"/>
              </p:ext>
            </p:extLst>
          </p:nvPr>
        </p:nvGraphicFramePr>
        <p:xfrm>
          <a:off x="8370379"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3984960389"/>
              </p:ext>
            </p:extLst>
          </p:nvPr>
        </p:nvGraphicFramePr>
        <p:xfrm>
          <a:off x="8161394"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2551815855"/>
              </p:ext>
            </p:extLst>
          </p:nvPr>
        </p:nvGraphicFramePr>
        <p:xfrm>
          <a:off x="7985617"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645238"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507092390"/>
              </p:ext>
            </p:extLst>
          </p:nvPr>
        </p:nvGraphicFramePr>
        <p:xfrm>
          <a:off x="10289873"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144780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042123"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125337"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endParaRPr lang="en-SE" dirty="0"/>
          </a:p>
        </p:txBody>
      </p:sp>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18</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Example 1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activation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xmlns="">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19</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CNN 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Example 2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fontScale="90000"/>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2"/>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426787" y="6129898"/>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3"/>
          <a:stretch>
            <a:fillRect/>
          </a:stretch>
        </p:blipFill>
        <p:spPr>
          <a:xfrm>
            <a:off x="5954448" y="1264069"/>
            <a:ext cx="4817693" cy="1411658"/>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4"/>
          <a:stretch>
            <a:fillRect/>
          </a:stretch>
        </p:blipFill>
        <p:spPr>
          <a:xfrm>
            <a:off x="5980349" y="4782241"/>
            <a:ext cx="4784864" cy="1387037"/>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5"/>
          <a:stretch>
            <a:fillRect/>
          </a:stretch>
        </p:blipFill>
        <p:spPr>
          <a:xfrm>
            <a:off x="5961296" y="3010844"/>
            <a:ext cx="4817693" cy="143628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94A3A8-1CE1-B854-5250-653587B9000E}"/>
                  </a:ext>
                </a:extLst>
              </p:cNvPr>
              <p:cNvSpPr txBox="1"/>
              <p:nvPr/>
            </p:nvSpPr>
            <p:spPr>
              <a:xfrm>
                <a:off x="7747805" y="6168044"/>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747805" y="6168044"/>
                <a:ext cx="1997774" cy="369332"/>
              </a:xfrm>
              <a:prstGeom prst="rect">
                <a:avLst/>
              </a:prstGeom>
              <a:blipFill>
                <a:blip r:embed="rId6"/>
                <a:stretch>
                  <a:fillRect l="-2744"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622737" y="63062"/>
            <a:ext cx="6066821" cy="1069486"/>
          </a:xfrm>
        </p:spPr>
        <p:txBody>
          <a:bodyPr>
            <a:normAutofit fontScale="90000"/>
          </a:bodyPr>
          <a:lstStyle/>
          <a:p>
            <a:r>
              <a:rPr lang="en-US" dirty="0"/>
              <a:t>Convolution Example 2: Output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activation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7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22</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Activation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fontScale="90000"/>
          </a:bodyPr>
          <a:lstStyle/>
          <a:p>
            <a:r>
              <a:rPr lang="en-US" dirty="0"/>
              <a:t>7x7 input, 3x3 filter, stride=1 ⇒ output: 5x5 filter</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fontScale="90000"/>
          </a:bodyPr>
          <a:lstStyle/>
          <a:p>
            <a:r>
              <a:rPr lang="en-US" dirty="0"/>
              <a:t>7x7 input, 3x3 filter, stride=2 ⇒ output: 3x3 filter</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3" name="Content Placeholder 2">
            <a:extLst>
              <a:ext uri="{FF2B5EF4-FFF2-40B4-BE49-F238E27FC236}">
                <a16:creationId xmlns:a16="http://schemas.microsoft.com/office/drawing/2014/main" id="{C9434ED3-F6CC-2102-FAB6-562C48F4A59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of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a:p>
                <a:endParaRPr lang="en-SE" dirty="0"/>
              </a:p>
            </p:txBody>
          </p:sp>
        </mc:Choice>
        <mc:Fallback xmlns="">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3937628396"/>
              </p:ext>
            </p:extLst>
          </p:nvPr>
        </p:nvGraphicFramePr>
        <p:xfrm>
          <a:off x="1834521"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1347070976"/>
              </p:ext>
            </p:extLst>
          </p:nvPr>
        </p:nvGraphicFramePr>
        <p:xfrm>
          <a:off x="4756017"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1859571628"/>
              </p:ext>
            </p:extLst>
          </p:nvPr>
        </p:nvGraphicFramePr>
        <p:xfrm>
          <a:off x="7677513" y="3142783"/>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5052002"/>
                <a:ext cx="10949153" cy="1908456"/>
              </a:xfrm>
            </p:spPr>
            <p:txBody>
              <a:bodyPr>
                <a:normAutofit fontScale="62500" lnSpcReduction="20000"/>
              </a:bodyPr>
              <a:lstStyle/>
              <a:p>
                <a:r>
                  <a:rPr lang="en-US" dirty="0"/>
                  <a:t>Recall: 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5052002"/>
                <a:ext cx="10949153" cy="1908456"/>
              </a:xfrm>
              <a:blipFill>
                <a:blip r:embed="rId3"/>
                <a:stretch>
                  <a:fillRect l="-501" t="-60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like GPUs</a:t>
                </a:r>
              </a:p>
            </p:txBody>
          </p:sp>
        </mc:Choice>
        <mc:Fallback xmlns="">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1485" t="-3169" r="-1397" b="-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99832" y="2162207"/>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7" y="1237593"/>
                <a:ext cx="10949153" cy="1538580"/>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a:p>
                <a:endParaRPr lang="en-SE" dirty="0"/>
              </a:p>
            </p:txBody>
          </p:sp>
        </mc:Choice>
        <mc:Fallback xmlns="">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7" y="1237593"/>
                <a:ext cx="10949153" cy="1538580"/>
              </a:xfrm>
              <a:blipFill>
                <a:blip r:embed="rId2"/>
                <a:stretch>
                  <a:fillRect l="-612" t="-8333" b="-75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38220" y="3048404"/>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a:p>
                <a:endParaRPr lang="en-SE" dirty="0"/>
              </a:p>
            </p:txBody>
          </p:sp>
        </mc:Choice>
        <mc:Fallback xmlns="">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2117"/>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435508-6620-DB2D-66B8-8F4E24A0AE97}"/>
                  </a:ext>
                </a:extLst>
              </p:cNvPr>
              <p:cNvSpPr>
                <a:spLocks noGrp="1"/>
              </p:cNvSpPr>
              <p:nvPr>
                <p:ph type="title"/>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3435508-6620-DB2D-66B8-8F4E24A0AE97}"/>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D79C9B80-77E6-6184-E67B-B6A5DB3BD6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414952B-D6B6-5D68-ADB2-1A9756B233BA}"/>
              </a:ext>
            </a:extLst>
          </p:cNvPr>
          <p:cNvSpPr>
            <a:spLocks noGrp="1"/>
          </p:cNvSpPr>
          <p:nvPr>
            <p:ph type="sldNum" sz="quarter" idx="12"/>
          </p:nvPr>
        </p:nvSpPr>
        <p:spPr/>
        <p:txBody>
          <a:bodyPr/>
          <a:lstStyle/>
          <a:p>
            <a:fld id="{1F57BF9A-7B35-9447-9112-EAE7E91B4E99}" type="slidenum">
              <a:rPr lang="en-US" smtClean="0"/>
              <a:t>32</a:t>
            </a:fld>
            <a:endParaRPr lang="en-US"/>
          </a:p>
        </p:txBody>
      </p:sp>
      <p:pic>
        <p:nvPicPr>
          <p:cNvPr id="5" name="Picture 2">
            <a:extLst>
              <a:ext uri="{FF2B5EF4-FFF2-40B4-BE49-F238E27FC236}">
                <a16:creationId xmlns:a16="http://schemas.microsoft.com/office/drawing/2014/main" id="{6B392069-F07A-8A57-3CB6-3FCD145285D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4316" y="1199447"/>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7FFC0FE-7AC0-9CF8-9129-5945474EA1E1}"/>
              </a:ext>
            </a:extLst>
          </p:cNvPr>
          <p:cNvSpPr txBox="1">
            <a:spLocks/>
          </p:cNvSpPr>
          <p:nvPr/>
        </p:nvSpPr>
        <p:spPr bwMode="auto">
          <a:xfrm>
            <a:off x="1751819" y="5518296"/>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4DFBE12-C283-7D80-66F9-801342836F9E}"/>
                  </a:ext>
                </a:extLst>
              </p:cNvPr>
              <p:cNvSpPr txBox="1">
                <a:spLocks/>
              </p:cNvSpPr>
              <p:nvPr/>
            </p:nvSpPr>
            <p:spPr bwMode="auto">
              <a:xfrm>
                <a:off x="1644317" y="5365895"/>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7" name="Content Placeholder 2">
                <a:extLst>
                  <a:ext uri="{FF2B5EF4-FFF2-40B4-BE49-F238E27FC236}">
                    <a16:creationId xmlns:a16="http://schemas.microsoft.com/office/drawing/2014/main" id="{44DFBE12-C283-7D80-66F9-801342836F9E}"/>
                  </a:ext>
                </a:extLst>
              </p:cNvPr>
              <p:cNvSpPr txBox="1">
                <a:spLocks noRot="1" noChangeAspect="1" noMove="1" noResize="1" noEditPoints="1" noAdjustHandles="1" noChangeArrowheads="1" noChangeShapeType="1" noTextEdit="1"/>
              </p:cNvSpPr>
              <p:nvPr/>
            </p:nvSpPr>
            <p:spPr bwMode="auto">
              <a:xfrm>
                <a:off x="1644317" y="5365895"/>
                <a:ext cx="6516216" cy="994673"/>
              </a:xfrm>
              <a:prstGeom prst="rect">
                <a:avLst/>
              </a:prstGeom>
              <a:blipFill>
                <a:blip r:embed="rId4"/>
                <a:stretch>
                  <a:fillRect l="-561" t="-1840" b="-42331"/>
                </a:stretch>
              </a:blipFill>
              <a:ln w="9525">
                <a:noFill/>
                <a:miter lim="800000"/>
                <a:headEnd/>
                <a:tailEnd/>
              </a:ln>
            </p:spPr>
            <p:txBody>
              <a:bodyPr/>
              <a:lstStyle/>
              <a:p>
                <a:r>
                  <a:rPr lang="en-SE">
                    <a:noFill/>
                  </a:rPr>
                  <a:t> </a:t>
                </a:r>
              </a:p>
            </p:txBody>
          </p:sp>
        </mc:Fallback>
      </mc:AlternateContent>
      <p:pic>
        <p:nvPicPr>
          <p:cNvPr id="8" name="Picture 2">
            <a:extLst>
              <a:ext uri="{FF2B5EF4-FFF2-40B4-BE49-F238E27FC236}">
                <a16:creationId xmlns:a16="http://schemas.microsoft.com/office/drawing/2014/main" id="{DF7252BC-B887-71E4-52DA-0B21976C6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5020" y="1940393"/>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1D802D-70A1-CB88-9C03-24A962DEDD10}"/>
              </a:ext>
            </a:extLst>
          </p:cNvPr>
          <p:cNvSpPr txBox="1"/>
          <p:nvPr/>
        </p:nvSpPr>
        <p:spPr>
          <a:xfrm>
            <a:off x="2999563" y="6650416"/>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Tree>
    <p:extLst>
      <p:ext uri="{BB962C8B-B14F-4D97-AF65-F5344CB8AC3E}">
        <p14:creationId xmlns:p14="http://schemas.microsoft.com/office/powerpoint/2010/main" val="189425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lstStyle/>
              <a:p>
                <a:r>
                  <a:rPr lang="en-US" sz="4800" dirty="0"/>
                  <a:t>CONV Example 5: Multiple Filters </a:t>
                </a:r>
                <a14:m>
                  <m:oMath xmlns:m="http://schemas.openxmlformats.org/officeDocument/2006/math">
                    <m:r>
                      <a:rPr lang="en-US" sz="4800" i="1" smtClean="0">
                        <a:latin typeface="Cambria Math" panose="02040503050406030204" pitchFamily="18" charset="0"/>
                      </a:rPr>
                      <m:t>𝐾</m:t>
                    </m:r>
                    <m:r>
                      <a:rPr lang="en-US" sz="4800" b="0" i="1" smtClean="0">
                        <a:latin typeface="Cambria Math" panose="02040503050406030204" pitchFamily="18" charset="0"/>
                      </a:rPr>
                      <m:t>=10</m:t>
                    </m:r>
                  </m:oMath>
                </a14:m>
                <a:r>
                  <a:rPr lang="en-US" sz="4800" dirty="0"/>
                  <a:t> </a:t>
                </a:r>
                <a:endParaRPr lang="en-SE" dirty="0"/>
              </a:p>
            </p:txBody>
          </p:sp>
        </mc:Choice>
        <mc:Fallback xmlns="">
          <p:sp>
            <p:nvSpPr>
              <p:cNvPr id="2" name="Title 1">
                <a:extLst>
                  <a:ext uri="{FF2B5EF4-FFF2-40B4-BE49-F238E27FC236}">
                    <a16:creationId xmlns:a16="http://schemas.microsoft.com/office/drawing/2014/main" id="{8B37AD6C-3E39-9B6C-7923-DD5D7047E2B3}"/>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622737" y="1237593"/>
                <a:ext cx="10949153" cy="239513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a:p>
                <a:endParaRPr lang="en-SE" dirty="0"/>
              </a:p>
            </p:txBody>
          </p:sp>
        </mc:Choice>
        <mc:Fallback xmlns="">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622737" y="1237593"/>
                <a:ext cx="10949153" cy="2395137"/>
              </a:xfrm>
              <a:blipFill>
                <a:blip r:embed="rId3"/>
                <a:stretch>
                  <a:fillRect l="-334" t="-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33</a:t>
            </a:fld>
            <a:endParaRPr lang="en-US"/>
          </a:p>
        </p:txBody>
      </p:sp>
      <p:sp>
        <p:nvSpPr>
          <p:cNvPr id="5" name="object 5">
            <a:extLst>
              <a:ext uri="{FF2B5EF4-FFF2-40B4-BE49-F238E27FC236}">
                <a16:creationId xmlns:a16="http://schemas.microsoft.com/office/drawing/2014/main" id="{94CE0DE5-2A29-84D2-B507-BD0F105BAC01}"/>
              </a:ext>
            </a:extLst>
          </p:cNvPr>
          <p:cNvSpPr/>
          <p:nvPr/>
        </p:nvSpPr>
        <p:spPr>
          <a:xfrm>
            <a:off x="2865268" y="462439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6">
            <a:extLst>
              <a:ext uri="{FF2B5EF4-FFF2-40B4-BE49-F238E27FC236}">
                <a16:creationId xmlns:a16="http://schemas.microsoft.com/office/drawing/2014/main" id="{A92FF703-970B-9DBE-CEAF-2E28D6C441E2}"/>
              </a:ext>
            </a:extLst>
          </p:cNvPr>
          <p:cNvSpPr/>
          <p:nvPr/>
        </p:nvSpPr>
        <p:spPr>
          <a:xfrm>
            <a:off x="2865268" y="447370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10E52B6D-E83F-5B8D-EFB8-9FAA2B8BD294}"/>
              </a:ext>
            </a:extLst>
          </p:cNvPr>
          <p:cNvSpPr/>
          <p:nvPr/>
        </p:nvSpPr>
        <p:spPr>
          <a:xfrm>
            <a:off x="2865268" y="447370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92CD6957-6A6C-D8E6-6C6A-62DB195D64A3}"/>
              </a:ext>
            </a:extLst>
          </p:cNvPr>
          <p:cNvSpPr/>
          <p:nvPr/>
        </p:nvSpPr>
        <p:spPr>
          <a:xfrm>
            <a:off x="2996870" y="462439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21D2560B-211F-4964-AEF9-A14859782EFB}"/>
              </a:ext>
            </a:extLst>
          </p:cNvPr>
          <p:cNvSpPr/>
          <p:nvPr/>
        </p:nvSpPr>
        <p:spPr>
          <a:xfrm>
            <a:off x="4461515" y="4739499"/>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FE81BBED-0B4E-E16A-4570-E92E1C6F97CE}"/>
              </a:ext>
            </a:extLst>
          </p:cNvPr>
          <p:cNvSpPr/>
          <p:nvPr/>
        </p:nvSpPr>
        <p:spPr>
          <a:xfrm>
            <a:off x="2972018" y="488064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8C7D7E4A-6379-63BD-149D-D31ED0FA9D10}"/>
              </a:ext>
            </a:extLst>
          </p:cNvPr>
          <p:cNvSpPr/>
          <p:nvPr/>
        </p:nvSpPr>
        <p:spPr>
          <a:xfrm>
            <a:off x="2991518" y="464335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48D7DFF8-2F95-502D-644B-3EB1811A6210}"/>
              </a:ext>
            </a:extLst>
          </p:cNvPr>
          <p:cNvSpPr/>
          <p:nvPr/>
        </p:nvSpPr>
        <p:spPr>
          <a:xfrm>
            <a:off x="3127718" y="449395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CABB6B4D-0F7F-C881-42C9-0DC30F9BFAE3}"/>
              </a:ext>
            </a:extLst>
          </p:cNvPr>
          <p:cNvSpPr/>
          <p:nvPr/>
        </p:nvSpPr>
        <p:spPr>
          <a:xfrm>
            <a:off x="3153818" y="488064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16CEF8E0-05D2-1787-1640-4DDE71990234}"/>
              </a:ext>
            </a:extLst>
          </p:cNvPr>
          <p:cNvSpPr txBox="1"/>
          <p:nvPr/>
        </p:nvSpPr>
        <p:spPr>
          <a:xfrm>
            <a:off x="3134393" y="587828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15" name="object 15">
            <a:extLst>
              <a:ext uri="{FF2B5EF4-FFF2-40B4-BE49-F238E27FC236}">
                <a16:creationId xmlns:a16="http://schemas.microsoft.com/office/drawing/2014/main" id="{45C88506-276D-97A0-8766-C55D5914DF0C}"/>
              </a:ext>
            </a:extLst>
          </p:cNvPr>
          <p:cNvSpPr txBox="1"/>
          <p:nvPr/>
        </p:nvSpPr>
        <p:spPr>
          <a:xfrm>
            <a:off x="3498695" y="380510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16" name="object 16">
            <a:extLst>
              <a:ext uri="{FF2B5EF4-FFF2-40B4-BE49-F238E27FC236}">
                <a16:creationId xmlns:a16="http://schemas.microsoft.com/office/drawing/2014/main" id="{4E689CBD-22D5-0D2E-9402-D5100B5A8062}"/>
              </a:ext>
            </a:extLst>
          </p:cNvPr>
          <p:cNvSpPr txBox="1"/>
          <p:nvPr/>
        </p:nvSpPr>
        <p:spPr>
          <a:xfrm>
            <a:off x="2463782" y="626991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EEE1DC1A-42B1-0D77-D3D4-3385C4070A7F}"/>
              </a:ext>
            </a:extLst>
          </p:cNvPr>
          <p:cNvSpPr/>
          <p:nvPr/>
        </p:nvSpPr>
        <p:spPr>
          <a:xfrm>
            <a:off x="2448744" y="424492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682620EA-645B-836C-880E-6FA63E34A815}"/>
              </a:ext>
            </a:extLst>
          </p:cNvPr>
          <p:cNvSpPr/>
          <p:nvPr/>
        </p:nvSpPr>
        <p:spPr>
          <a:xfrm>
            <a:off x="2448744" y="350170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06CD2E9A-7523-7085-A33D-F7D86C219BA7}"/>
              </a:ext>
            </a:extLst>
          </p:cNvPr>
          <p:cNvSpPr/>
          <p:nvPr/>
        </p:nvSpPr>
        <p:spPr>
          <a:xfrm>
            <a:off x="2448744" y="350170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92095E1B-A70F-FBD2-A4A7-259C60B88A74}"/>
              </a:ext>
            </a:extLst>
          </p:cNvPr>
          <p:cNvSpPr/>
          <p:nvPr/>
        </p:nvSpPr>
        <p:spPr>
          <a:xfrm>
            <a:off x="2661916" y="424492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6">
            <a:extLst>
              <a:ext uri="{FF2B5EF4-FFF2-40B4-BE49-F238E27FC236}">
                <a16:creationId xmlns:a16="http://schemas.microsoft.com/office/drawing/2014/main" id="{06E4CF8E-B264-9DD1-B402-393C5B2A8B34}"/>
              </a:ext>
            </a:extLst>
          </p:cNvPr>
          <p:cNvSpPr/>
          <p:nvPr/>
        </p:nvSpPr>
        <p:spPr>
          <a:xfrm>
            <a:off x="4245965" y="4056091"/>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2" name="object 27">
            <a:extLst>
              <a:ext uri="{FF2B5EF4-FFF2-40B4-BE49-F238E27FC236}">
                <a16:creationId xmlns:a16="http://schemas.microsoft.com/office/drawing/2014/main" id="{4E1B01FA-70C5-B757-658F-B514A94F33B7}"/>
              </a:ext>
            </a:extLst>
          </p:cNvPr>
          <p:cNvSpPr/>
          <p:nvPr/>
        </p:nvSpPr>
        <p:spPr>
          <a:xfrm>
            <a:off x="4245965" y="3501702"/>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3" name="object 28">
            <a:extLst>
              <a:ext uri="{FF2B5EF4-FFF2-40B4-BE49-F238E27FC236}">
                <a16:creationId xmlns:a16="http://schemas.microsoft.com/office/drawing/2014/main" id="{43C67C67-CEA5-2072-158E-099DB796BBEC}"/>
              </a:ext>
            </a:extLst>
          </p:cNvPr>
          <p:cNvSpPr/>
          <p:nvPr/>
        </p:nvSpPr>
        <p:spPr>
          <a:xfrm>
            <a:off x="4245965" y="3501702"/>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4" name="object 29">
            <a:extLst>
              <a:ext uri="{FF2B5EF4-FFF2-40B4-BE49-F238E27FC236}">
                <a16:creationId xmlns:a16="http://schemas.microsoft.com/office/drawing/2014/main" id="{69B4E4DF-715D-DB5E-8E6C-575F0EA1BF02}"/>
              </a:ext>
            </a:extLst>
          </p:cNvPr>
          <p:cNvSpPr/>
          <p:nvPr/>
        </p:nvSpPr>
        <p:spPr>
          <a:xfrm>
            <a:off x="4404975" y="4056091"/>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25" name="object 30">
            <a:extLst>
              <a:ext uri="{FF2B5EF4-FFF2-40B4-BE49-F238E27FC236}">
                <a16:creationId xmlns:a16="http://schemas.microsoft.com/office/drawing/2014/main" id="{0D81F47D-B165-35F0-485A-2FDECD5E65F3}"/>
              </a:ext>
            </a:extLst>
          </p:cNvPr>
          <p:cNvSpPr txBox="1"/>
          <p:nvPr/>
        </p:nvSpPr>
        <p:spPr>
          <a:xfrm>
            <a:off x="4736942" y="5930783"/>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26" name="object 31">
            <a:extLst>
              <a:ext uri="{FF2B5EF4-FFF2-40B4-BE49-F238E27FC236}">
                <a16:creationId xmlns:a16="http://schemas.microsoft.com/office/drawing/2014/main" id="{D9D5FE7C-2A66-3C3E-A841-DF57934BCC25}"/>
              </a:ext>
            </a:extLst>
          </p:cNvPr>
          <p:cNvSpPr txBox="1"/>
          <p:nvPr/>
        </p:nvSpPr>
        <p:spPr>
          <a:xfrm>
            <a:off x="4974218" y="4550173"/>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27" name="object 5">
            <a:extLst>
              <a:ext uri="{FF2B5EF4-FFF2-40B4-BE49-F238E27FC236}">
                <a16:creationId xmlns:a16="http://schemas.microsoft.com/office/drawing/2014/main" id="{5C867137-19CD-81A4-5575-2DDE08A6767C}"/>
              </a:ext>
            </a:extLst>
          </p:cNvPr>
          <p:cNvSpPr/>
          <p:nvPr/>
        </p:nvSpPr>
        <p:spPr>
          <a:xfrm>
            <a:off x="6539026" y="4541439"/>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28" name="object 6">
            <a:extLst>
              <a:ext uri="{FF2B5EF4-FFF2-40B4-BE49-F238E27FC236}">
                <a16:creationId xmlns:a16="http://schemas.microsoft.com/office/drawing/2014/main" id="{52D13001-D835-6F9D-1486-3695A6F2B4DA}"/>
              </a:ext>
            </a:extLst>
          </p:cNvPr>
          <p:cNvSpPr/>
          <p:nvPr/>
        </p:nvSpPr>
        <p:spPr>
          <a:xfrm>
            <a:off x="6539026" y="4390742"/>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29" name="object 7">
            <a:extLst>
              <a:ext uri="{FF2B5EF4-FFF2-40B4-BE49-F238E27FC236}">
                <a16:creationId xmlns:a16="http://schemas.microsoft.com/office/drawing/2014/main" id="{D5348E72-5140-6360-1F0D-DAC543196693}"/>
              </a:ext>
            </a:extLst>
          </p:cNvPr>
          <p:cNvSpPr/>
          <p:nvPr/>
        </p:nvSpPr>
        <p:spPr>
          <a:xfrm>
            <a:off x="6539026" y="4390742"/>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0" name="object 8">
            <a:extLst>
              <a:ext uri="{FF2B5EF4-FFF2-40B4-BE49-F238E27FC236}">
                <a16:creationId xmlns:a16="http://schemas.microsoft.com/office/drawing/2014/main" id="{8F84B6FE-2B12-8DA6-D839-BA80DA8DD751}"/>
              </a:ext>
            </a:extLst>
          </p:cNvPr>
          <p:cNvSpPr/>
          <p:nvPr/>
        </p:nvSpPr>
        <p:spPr>
          <a:xfrm>
            <a:off x="6670628" y="4541439"/>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1" name="object 9">
            <a:extLst>
              <a:ext uri="{FF2B5EF4-FFF2-40B4-BE49-F238E27FC236}">
                <a16:creationId xmlns:a16="http://schemas.microsoft.com/office/drawing/2014/main" id="{BBF63FB1-83EB-644A-30C8-75EE548D2922}"/>
              </a:ext>
            </a:extLst>
          </p:cNvPr>
          <p:cNvSpPr txBox="1"/>
          <p:nvPr/>
        </p:nvSpPr>
        <p:spPr>
          <a:xfrm>
            <a:off x="6808151" y="579532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172453" y="3722144"/>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137540" y="618695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122502" y="4161970"/>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35" name="object 13">
            <a:extLst>
              <a:ext uri="{FF2B5EF4-FFF2-40B4-BE49-F238E27FC236}">
                <a16:creationId xmlns:a16="http://schemas.microsoft.com/office/drawing/2014/main" id="{5BD1D89A-A602-8E6F-D36D-E3A7143982C5}"/>
              </a:ext>
            </a:extLst>
          </p:cNvPr>
          <p:cNvSpPr/>
          <p:nvPr/>
        </p:nvSpPr>
        <p:spPr>
          <a:xfrm>
            <a:off x="6122502" y="3418744"/>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36" name="object 14">
            <a:extLst>
              <a:ext uri="{FF2B5EF4-FFF2-40B4-BE49-F238E27FC236}">
                <a16:creationId xmlns:a16="http://schemas.microsoft.com/office/drawing/2014/main" id="{BA728760-1F3E-468B-15BD-64FE083C172E}"/>
              </a:ext>
            </a:extLst>
          </p:cNvPr>
          <p:cNvSpPr/>
          <p:nvPr/>
        </p:nvSpPr>
        <p:spPr>
          <a:xfrm>
            <a:off x="6122502" y="3418744"/>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37" name="object 15">
            <a:extLst>
              <a:ext uri="{FF2B5EF4-FFF2-40B4-BE49-F238E27FC236}">
                <a16:creationId xmlns:a16="http://schemas.microsoft.com/office/drawing/2014/main" id="{0CC75B65-C034-3E6C-1179-1C5E8797E1D7}"/>
              </a:ext>
            </a:extLst>
          </p:cNvPr>
          <p:cNvSpPr/>
          <p:nvPr/>
        </p:nvSpPr>
        <p:spPr>
          <a:xfrm>
            <a:off x="6335674" y="4161970"/>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5814173B-7FCC-9610-0E03-A678B9FD8823}"/>
              </a:ext>
            </a:extLst>
          </p:cNvPr>
          <p:cNvSpPr/>
          <p:nvPr/>
        </p:nvSpPr>
        <p:spPr>
          <a:xfrm>
            <a:off x="9764894" y="4569296"/>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39" name="object 19">
            <a:extLst>
              <a:ext uri="{FF2B5EF4-FFF2-40B4-BE49-F238E27FC236}">
                <a16:creationId xmlns:a16="http://schemas.microsoft.com/office/drawing/2014/main" id="{69061715-5F52-80C2-4CA1-038FB121B815}"/>
              </a:ext>
            </a:extLst>
          </p:cNvPr>
          <p:cNvSpPr/>
          <p:nvPr/>
        </p:nvSpPr>
        <p:spPr>
          <a:xfrm>
            <a:off x="8130315" y="4414272"/>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0" name="object 20">
            <a:extLst>
              <a:ext uri="{FF2B5EF4-FFF2-40B4-BE49-F238E27FC236}">
                <a16:creationId xmlns:a16="http://schemas.microsoft.com/office/drawing/2014/main" id="{697C053F-FB00-857A-8212-BAEB4D2F85FB}"/>
              </a:ext>
            </a:extLst>
          </p:cNvPr>
          <p:cNvSpPr/>
          <p:nvPr/>
        </p:nvSpPr>
        <p:spPr>
          <a:xfrm>
            <a:off x="8130315" y="4414272"/>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1" name="object 21">
            <a:extLst>
              <a:ext uri="{FF2B5EF4-FFF2-40B4-BE49-F238E27FC236}">
                <a16:creationId xmlns:a16="http://schemas.microsoft.com/office/drawing/2014/main" id="{36957126-E73A-231A-430C-E2F3753A467D}"/>
              </a:ext>
            </a:extLst>
          </p:cNvPr>
          <p:cNvSpPr/>
          <p:nvPr/>
        </p:nvSpPr>
        <p:spPr>
          <a:xfrm>
            <a:off x="10002994" y="4569297"/>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2" name="object 22">
            <a:extLst>
              <a:ext uri="{FF2B5EF4-FFF2-40B4-BE49-F238E27FC236}">
                <a16:creationId xmlns:a16="http://schemas.microsoft.com/office/drawing/2014/main" id="{9A655FD4-20A4-4C8A-9002-5D3F8A3BA155}"/>
              </a:ext>
            </a:extLst>
          </p:cNvPr>
          <p:cNvSpPr/>
          <p:nvPr/>
        </p:nvSpPr>
        <p:spPr>
          <a:xfrm>
            <a:off x="8130315" y="4637816"/>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3" name="object 23">
            <a:extLst>
              <a:ext uri="{FF2B5EF4-FFF2-40B4-BE49-F238E27FC236}">
                <a16:creationId xmlns:a16="http://schemas.microsoft.com/office/drawing/2014/main" id="{7D2B70DA-93BE-666E-7679-D4167794BE3C}"/>
              </a:ext>
            </a:extLst>
          </p:cNvPr>
          <p:cNvSpPr/>
          <p:nvPr/>
        </p:nvSpPr>
        <p:spPr>
          <a:xfrm>
            <a:off x="8511322"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4" name="object 24">
            <a:extLst>
              <a:ext uri="{FF2B5EF4-FFF2-40B4-BE49-F238E27FC236}">
                <a16:creationId xmlns:a16="http://schemas.microsoft.com/office/drawing/2014/main" id="{F94EA138-D5CD-7685-F0EB-48DEB986CE47}"/>
              </a:ext>
            </a:extLst>
          </p:cNvPr>
          <p:cNvSpPr/>
          <p:nvPr/>
        </p:nvSpPr>
        <p:spPr>
          <a:xfrm>
            <a:off x="8892321"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5" name="object 25">
            <a:extLst>
              <a:ext uri="{FF2B5EF4-FFF2-40B4-BE49-F238E27FC236}">
                <a16:creationId xmlns:a16="http://schemas.microsoft.com/office/drawing/2014/main" id="{6187D166-BF1A-9BB9-0815-AF2FC717CA51}"/>
              </a:ext>
            </a:extLst>
          </p:cNvPr>
          <p:cNvSpPr/>
          <p:nvPr/>
        </p:nvSpPr>
        <p:spPr>
          <a:xfrm>
            <a:off x="9273321"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6" name="object 26">
            <a:extLst>
              <a:ext uri="{FF2B5EF4-FFF2-40B4-BE49-F238E27FC236}">
                <a16:creationId xmlns:a16="http://schemas.microsoft.com/office/drawing/2014/main" id="{FB2F8158-7DBD-E7BB-6123-7B769214E675}"/>
              </a:ext>
            </a:extLst>
          </p:cNvPr>
          <p:cNvSpPr/>
          <p:nvPr/>
        </p:nvSpPr>
        <p:spPr>
          <a:xfrm>
            <a:off x="9654320"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7" name="object 27">
            <a:extLst>
              <a:ext uri="{FF2B5EF4-FFF2-40B4-BE49-F238E27FC236}">
                <a16:creationId xmlns:a16="http://schemas.microsoft.com/office/drawing/2014/main" id="{C93A05B9-4691-4247-C25A-F14517A7CA4F}"/>
              </a:ext>
            </a:extLst>
          </p:cNvPr>
          <p:cNvSpPr/>
          <p:nvPr/>
        </p:nvSpPr>
        <p:spPr>
          <a:xfrm>
            <a:off x="7626942" y="4135767"/>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48" name="object 28">
            <a:extLst>
              <a:ext uri="{FF2B5EF4-FFF2-40B4-BE49-F238E27FC236}">
                <a16:creationId xmlns:a16="http://schemas.microsoft.com/office/drawing/2014/main" id="{F506066A-6F9D-FC53-B14B-CC1252B7CC10}"/>
              </a:ext>
            </a:extLst>
          </p:cNvPr>
          <p:cNvSpPr/>
          <p:nvPr/>
        </p:nvSpPr>
        <p:spPr>
          <a:xfrm>
            <a:off x="7626942" y="3423119"/>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49" name="object 29">
            <a:extLst>
              <a:ext uri="{FF2B5EF4-FFF2-40B4-BE49-F238E27FC236}">
                <a16:creationId xmlns:a16="http://schemas.microsoft.com/office/drawing/2014/main" id="{A3A2611A-E165-1D13-C016-AFCF60A2DA02}"/>
              </a:ext>
            </a:extLst>
          </p:cNvPr>
          <p:cNvSpPr/>
          <p:nvPr/>
        </p:nvSpPr>
        <p:spPr>
          <a:xfrm>
            <a:off x="7626942" y="3423119"/>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0" name="object 30">
            <a:extLst>
              <a:ext uri="{FF2B5EF4-FFF2-40B4-BE49-F238E27FC236}">
                <a16:creationId xmlns:a16="http://schemas.microsoft.com/office/drawing/2014/main" id="{B96FC6E5-DC49-9E0D-596C-A72BFA0639E7}"/>
              </a:ext>
            </a:extLst>
          </p:cNvPr>
          <p:cNvSpPr/>
          <p:nvPr/>
        </p:nvSpPr>
        <p:spPr>
          <a:xfrm>
            <a:off x="9764895" y="4135767"/>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1" name="object 31">
            <a:extLst>
              <a:ext uri="{FF2B5EF4-FFF2-40B4-BE49-F238E27FC236}">
                <a16:creationId xmlns:a16="http://schemas.microsoft.com/office/drawing/2014/main" id="{CD572173-7B3B-A39A-4CBB-E5F7BEAED036}"/>
              </a:ext>
            </a:extLst>
          </p:cNvPr>
          <p:cNvSpPr txBox="1"/>
          <p:nvPr/>
        </p:nvSpPr>
        <p:spPr>
          <a:xfrm>
            <a:off x="10533383" y="418379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0246745" y="5792275"/>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8555833" y="6274106"/>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4" name="TextBox 53">
            <a:extLst>
              <a:ext uri="{FF2B5EF4-FFF2-40B4-BE49-F238E27FC236}">
                <a16:creationId xmlns:a16="http://schemas.microsoft.com/office/drawing/2014/main" id="{74A4A644-402B-AD16-4E10-C1FD2D105C0A}"/>
              </a:ext>
            </a:extLst>
          </p:cNvPr>
          <p:cNvSpPr txBox="1"/>
          <p:nvPr/>
        </p:nvSpPr>
        <p:spPr>
          <a:xfrm>
            <a:off x="9961495" y="4522224"/>
            <a:ext cx="492443" cy="461665"/>
          </a:xfrm>
          <a:prstGeom prst="rect">
            <a:avLst/>
          </a:prstGeom>
          <a:noFill/>
        </p:spPr>
        <p:txBody>
          <a:bodyPr wrap="none" rtlCol="0">
            <a:spAutoFit/>
          </a:bodyPr>
          <a:lstStyle/>
          <a:p>
            <a:r>
              <a:rPr lang="en-US" sz="2400" dirty="0"/>
              <a:t>…</a:t>
            </a:r>
            <a:endParaRPr lang="en-SE" sz="2400" dirty="0"/>
          </a:p>
        </p:txBody>
      </p:sp>
      <p:sp>
        <p:nvSpPr>
          <p:cNvPr id="55" name="TextBox 54">
            <a:extLst>
              <a:ext uri="{FF2B5EF4-FFF2-40B4-BE49-F238E27FC236}">
                <a16:creationId xmlns:a16="http://schemas.microsoft.com/office/drawing/2014/main" id="{9D5C434D-4AA5-9986-D196-9A10FCCBA5B4}"/>
              </a:ext>
            </a:extLst>
          </p:cNvPr>
          <p:cNvSpPr txBox="1"/>
          <p:nvPr/>
        </p:nvSpPr>
        <p:spPr>
          <a:xfrm>
            <a:off x="8327586" y="4973467"/>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56" name="TextBox 55">
            <a:extLst>
              <a:ext uri="{FF2B5EF4-FFF2-40B4-BE49-F238E27FC236}">
                <a16:creationId xmlns:a16="http://schemas.microsoft.com/office/drawing/2014/main" id="{349999A3-4AE1-5E41-DD2B-1EC26B01B436}"/>
              </a:ext>
            </a:extLst>
          </p:cNvPr>
          <p:cNvSpPr txBox="1"/>
          <p:nvPr/>
        </p:nvSpPr>
        <p:spPr>
          <a:xfrm>
            <a:off x="2215509" y="6488668"/>
            <a:ext cx="1559046" cy="369332"/>
          </a:xfrm>
          <a:prstGeom prst="rect">
            <a:avLst/>
          </a:prstGeom>
          <a:noFill/>
        </p:spPr>
        <p:txBody>
          <a:bodyPr wrap="square">
            <a:spAutoFit/>
          </a:bodyPr>
          <a:lstStyle/>
          <a:p>
            <a:r>
              <a:rPr lang="en-US" dirty="0"/>
              <a:t>Input volume</a:t>
            </a:r>
            <a:endParaRPr lang="en-SE" dirty="0"/>
          </a:p>
        </p:txBody>
      </p:sp>
      <p:sp>
        <p:nvSpPr>
          <p:cNvPr id="57" name="TextBox 56">
            <a:extLst>
              <a:ext uri="{FF2B5EF4-FFF2-40B4-BE49-F238E27FC236}">
                <a16:creationId xmlns:a16="http://schemas.microsoft.com/office/drawing/2014/main" id="{93F705D1-488A-055C-3CBF-FC86BAD960F2}"/>
              </a:ext>
            </a:extLst>
          </p:cNvPr>
          <p:cNvSpPr txBox="1"/>
          <p:nvPr/>
        </p:nvSpPr>
        <p:spPr>
          <a:xfrm>
            <a:off x="3888904" y="6488668"/>
            <a:ext cx="1924518" cy="369332"/>
          </a:xfrm>
          <a:prstGeom prst="rect">
            <a:avLst/>
          </a:prstGeom>
          <a:noFill/>
        </p:spPr>
        <p:txBody>
          <a:bodyPr wrap="square">
            <a:spAutoFit/>
          </a:bodyPr>
          <a:lstStyle/>
          <a:p>
            <a:r>
              <a:rPr lang="en-US" dirty="0"/>
              <a:t>1 output channel</a:t>
            </a:r>
            <a:endParaRPr lang="en-SE" dirty="0"/>
          </a:p>
        </p:txBody>
      </p:sp>
      <p:sp>
        <p:nvSpPr>
          <p:cNvPr id="58" name="TextBox 57">
            <a:extLst>
              <a:ext uri="{FF2B5EF4-FFF2-40B4-BE49-F238E27FC236}">
                <a16:creationId xmlns:a16="http://schemas.microsoft.com/office/drawing/2014/main" id="{16DAB370-96C8-95E0-E2D8-AB24443779EE}"/>
              </a:ext>
            </a:extLst>
          </p:cNvPr>
          <p:cNvSpPr txBox="1"/>
          <p:nvPr/>
        </p:nvSpPr>
        <p:spPr>
          <a:xfrm>
            <a:off x="5946138" y="6488668"/>
            <a:ext cx="1559046" cy="369332"/>
          </a:xfrm>
          <a:prstGeom prst="rect">
            <a:avLst/>
          </a:prstGeom>
          <a:noFill/>
        </p:spPr>
        <p:txBody>
          <a:bodyPr wrap="square">
            <a:spAutoFit/>
          </a:bodyPr>
          <a:lstStyle/>
          <a:p>
            <a:r>
              <a:rPr lang="en-US" dirty="0"/>
              <a:t>Input volume</a:t>
            </a:r>
            <a:endParaRPr lang="en-SE" dirty="0"/>
          </a:p>
        </p:txBody>
      </p:sp>
      <p:sp>
        <p:nvSpPr>
          <p:cNvPr id="59" name="TextBox 58">
            <a:extLst>
              <a:ext uri="{FF2B5EF4-FFF2-40B4-BE49-F238E27FC236}">
                <a16:creationId xmlns:a16="http://schemas.microsoft.com/office/drawing/2014/main" id="{9F0D0023-BA55-1441-8BF2-6E277B5FD6D4}"/>
              </a:ext>
            </a:extLst>
          </p:cNvPr>
          <p:cNvSpPr txBox="1"/>
          <p:nvPr/>
        </p:nvSpPr>
        <p:spPr>
          <a:xfrm>
            <a:off x="8408786" y="6488668"/>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379894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1A9EDA-6C8D-CE84-53DE-CDEF1B492C5A}"/>
                  </a:ext>
                </a:extLst>
              </p:cNvPr>
              <p:cNvSpPr>
                <a:spLocks noGrp="1"/>
              </p:cNvSpPr>
              <p:nvPr>
                <p:ph type="title"/>
              </p:nvPr>
            </p:nvSpPr>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3C1A9EDA-6C8D-CE84-53DE-CDEF1B492C5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216CAF-7858-09A4-2514-8F16D579F53C}"/>
                  </a:ext>
                </a:extLst>
              </p:cNvPr>
              <p:cNvSpPr>
                <a:spLocks noGrp="1"/>
              </p:cNvSpPr>
              <p:nvPr>
                <p:ph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66216CAF-7858-09A4-2514-8F16D579F53C}"/>
                  </a:ext>
                </a:extLst>
              </p:cNvPr>
              <p:cNvSpPr>
                <a:spLocks noGrp="1" noRot="1" noChangeAspect="1" noMove="1" noResize="1" noEditPoints="1" noAdjustHandles="1" noChangeArrowheads="1" noChangeShapeType="1" noTextEdit="1"/>
              </p:cNvSpPr>
              <p:nvPr>
                <p:ph idx="1"/>
              </p:nvPr>
            </p:nvSpPr>
            <p:spPr>
              <a:blipFill>
                <a:blip r:embed="rId3"/>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9472BC-B488-72AD-5D9B-4AB9B16FD8E6}"/>
              </a:ext>
            </a:extLst>
          </p:cNvPr>
          <p:cNvSpPr>
            <a:spLocks noGrp="1"/>
          </p:cNvSpPr>
          <p:nvPr>
            <p:ph type="sldNum" sz="quarter" idx="12"/>
          </p:nvPr>
        </p:nvSpPr>
        <p:spPr/>
        <p:txBody>
          <a:bodyPr/>
          <a:lstStyle/>
          <a:p>
            <a:fld id="{1F57BF9A-7B35-9447-9112-EAE7E91B4E99}" type="slidenum">
              <a:rPr lang="en-US" smtClean="0"/>
              <a:t>34</a:t>
            </a:fld>
            <a:endParaRPr lang="en-US"/>
          </a:p>
        </p:txBody>
      </p:sp>
    </p:spTree>
    <p:extLst>
      <p:ext uri="{BB962C8B-B14F-4D97-AF65-F5344CB8AC3E}">
        <p14:creationId xmlns:p14="http://schemas.microsoft.com/office/powerpoint/2010/main" val="3592868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35</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xmlns="">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36</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0F36B79E-57D5-ECB6-EB81-BB8E34C77F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37</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1150422" y="4083862"/>
            <a:ext cx="3923928" cy="2596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Insert 0s between input elements to increase receptive field size without increasing # params</a:t>
            </a:r>
            <a:endParaRPr lang="en-US" dirty="0"/>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2563764" y="1064218"/>
            <a:ext cx="7618962" cy="2945072"/>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4663" y="371353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22830" y="371353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5303653" y="621166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8530016" y="618814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38</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47572" y="18335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lstStyle/>
          <a:p>
            <a:r>
              <a:rPr lang="en-US" dirty="0"/>
              <a:t>Since parallel hardware (GPU, FPGA…) can handle matrix multiplication efficiently, this conversion increases computation efficiency at the expense of increased memory size for storing the weights (Biases are not shown in fig)</a:t>
            </a:r>
            <a:endParaRPr lang="en-SE" dirty="0"/>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39</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3" name="Content Placeholder 2">
            <a:extLst>
              <a:ext uri="{FF2B5EF4-FFF2-40B4-BE49-F238E27FC236}">
                <a16:creationId xmlns:a16="http://schemas.microsoft.com/office/drawing/2014/main" id="{00AB00A4-1A83-BAB3-05F1-C496601693F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40</a:t>
            </a:fld>
            <a:endParaRPr lang="en-US"/>
          </a:p>
        </p:txBody>
      </p:sp>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2959370" y="1132548"/>
            <a:ext cx="5847398" cy="5620703"/>
          </a:xfrm>
          <a:prstGeom prst="rect">
            <a:avLst/>
          </a:prstGeom>
        </p:spPr>
      </p:pic>
    </p:spTree>
    <p:extLst>
      <p:ext uri="{BB962C8B-B14F-4D97-AF65-F5344CB8AC3E}">
        <p14:creationId xmlns:p14="http://schemas.microsoft.com/office/powerpoint/2010/main" val="4286297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42</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r="-3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43</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xmlns="">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44</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45</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46</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lstStyle/>
              <a:p>
                <a:r>
                  <a:rPr lang="en-US" sz="1600" dirty="0"/>
                  <a:t>A CNN with a CONV layer, a FC layer and a SoftMax layer</a:t>
                </a:r>
              </a:p>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p:txBody>
          </p:sp>
        </mc:Choice>
        <mc:Fallback xmlns="">
          <p:sp>
            <p:nvSpPr>
              <p:cNvPr id="3" name="Content Placeholder 2">
                <a:extLst>
                  <a:ext uri="{FF2B5EF4-FFF2-40B4-BE49-F238E27FC236}">
                    <a16:creationId xmlns:a16="http://schemas.microsoft.com/office/drawing/2014/main" id="{BD027630-A25E-82A8-2EF5-19890411F0B7}"/>
                  </a:ext>
                </a:extLst>
              </p:cNvPr>
              <p:cNvSpPr>
                <a:spLocks noGrp="1" noRot="1" noChangeAspect="1" noMove="1" noResize="1" noEditPoints="1" noAdjustHandles="1" noChangeArrowheads="1" noChangeShapeType="1" noTextEdit="1"/>
              </p:cNvSpPr>
              <p:nvPr>
                <p:ph idx="1"/>
              </p:nvPr>
            </p:nvSpPr>
            <p:spPr>
              <a:blipFill>
                <a:blip r:embed="rId2"/>
                <a:stretch>
                  <a:fillRect l="-334" t="-8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47</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663434"/>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744970"/>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546582"/>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876156"/>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561607"/>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873428"/>
            <a:ext cx="397866" cy="276999"/>
          </a:xfrm>
          <a:prstGeom prst="rect">
            <a:avLst/>
          </a:prstGeom>
          <a:noFill/>
        </p:spPr>
        <p:txBody>
          <a:bodyPr wrap="none" rtlCol="0">
            <a:spAutoFit/>
          </a:bodyPr>
          <a:lstStyle/>
          <a:p>
            <a:r>
              <a:rPr lang="en-US" sz="1200" dirty="0"/>
              <a:t>.03</a:t>
            </a:r>
            <a:endParaRPr lang="en-SE" sz="1200" dirty="0"/>
          </a:p>
        </p:txBody>
      </p:sp>
    </p:spTree>
    <p:extLst>
      <p:ext uri="{BB962C8B-B14F-4D97-AF65-F5344CB8AC3E}">
        <p14:creationId xmlns:p14="http://schemas.microsoft.com/office/powerpoint/2010/main" val="1093773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48</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Tree>
    <p:extLst>
      <p:ext uri="{BB962C8B-B14F-4D97-AF65-F5344CB8AC3E}">
        <p14:creationId xmlns:p14="http://schemas.microsoft.com/office/powerpoint/2010/main" val="2363810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49</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FCNN, all layers are </a:t>
            </a:r>
            <a:r>
              <a:rPr lang="en-US" sz="2400" kern="0" dirty="0"/>
              <a:t>Fully-Connected</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activation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51</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024950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52</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54</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358837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xmlns="">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56</a:t>
            </a:fld>
            <a:endParaRPr lang="en-US"/>
          </a:p>
        </p:txBody>
      </p:sp>
    </p:spTree>
    <p:extLst>
      <p:ext uri="{BB962C8B-B14F-4D97-AF65-F5344CB8AC3E}">
        <p14:creationId xmlns:p14="http://schemas.microsoft.com/office/powerpoint/2010/main" val="3910221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p:txBody>
          </p:sp>
        </mc:Choice>
        <mc:Fallback xmlns="">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59</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60</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61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62</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62500" lnSpcReduction="20000"/>
          </a:bodyPr>
          <a:lstStyle/>
          <a:p>
            <a:r>
              <a:rPr lang="en-US" sz="3200" dirty="0"/>
              <a:t>Intermediate feature maps serve as bottleneck to reduce number of parameters and computation load</a:t>
            </a:r>
          </a:p>
          <a:p>
            <a:r>
              <a:rPr lang="en-US" sz="3200" dirty="0" err="1"/>
              <a:t>Depthwise</a:t>
            </a:r>
            <a:r>
              <a:rPr lang="en-US" sz="3200" dirty="0"/>
              <a:t> Separable Convolution - A FASTER CONVOLUTION! </a:t>
            </a:r>
            <a:r>
              <a:rPr lang="en-US" sz="3200" dirty="0">
                <a:hlinkClick r:id="rId2"/>
              </a:rPr>
              <a:t>https://www.youtube.com/watch?v=T7o3xvJLuHk</a:t>
            </a:r>
            <a:r>
              <a:rPr lang="en-US" sz="3200"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63</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64</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4792787"/>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biases)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4792787"/>
              </a:xfrm>
              <a:prstGeom prst="rect">
                <a:avLst/>
              </a:prstGeom>
              <a:blipFill>
                <a:blip r:embed="rId2"/>
                <a:stretch>
                  <a:fillRect l="-7399" t="-1908" r="-4057" b="-2926"/>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65</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biases)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8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341" t="-3734" r="-16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66</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351695" y="2711886"/>
            <a:ext cx="3619470" cy="23763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67</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68</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4950-093F-5A47-E41E-589A7362E723}"/>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77F255B1-34CB-A535-0A4F-BC8B9C3B2EE7}"/>
              </a:ext>
            </a:extLst>
          </p:cNvPr>
          <p:cNvSpPr>
            <a:spLocks noGrp="1"/>
          </p:cNvSpPr>
          <p:nvPr>
            <p:ph idx="1"/>
          </p:nvPr>
        </p:nvSpPr>
        <p:spPr/>
        <p:txBody>
          <a:bodyPr>
            <a:normAutofit fontScale="700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rPr>
              <a:t>CONV layers only transform the input volume depth-wise, but do not perform </a:t>
            </a:r>
            <a:r>
              <a:rPr lang="en-US" b="0" i="0" dirty="0" err="1">
                <a:solidFill>
                  <a:srgbClr val="000000"/>
                </a:solidFill>
                <a:effectLst/>
              </a:rPr>
              <a:t>downsam</a:t>
            </a:r>
            <a:r>
              <a:rPr lang="en-US" dirty="0" err="1">
                <a:solidFill>
                  <a:srgbClr val="000000"/>
                </a:solidFill>
              </a:rPr>
              <a:t>pling</a:t>
            </a:r>
            <a:r>
              <a:rPr lang="en-US" b="0" i="0" dirty="0">
                <a:solidFill>
                  <a:srgbClr val="000000"/>
                </a:solidFill>
                <a:effectLst/>
              </a:rPr>
              <a:t>. (c.f. </a:t>
            </a:r>
            <a:r>
              <a:rPr lang="en-US" sz="3200" dirty="0"/>
              <a:t>CONV</a:t>
            </a:r>
            <a:r>
              <a:rPr lang="en-US" dirty="0"/>
              <a:t> Example 3 and </a:t>
            </a:r>
            <a:r>
              <a:rPr lang="en-US" dirty="0" err="1"/>
              <a:t>VGGNet</a:t>
            </a:r>
            <a:r>
              <a:rPr lang="en-US" b="0" i="0" dirty="0">
                <a:solidFill>
                  <a:srgbClr val="000000"/>
                </a:solidFill>
                <a:effectLst/>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a:t>
            </a:r>
          </a:p>
          <a:p>
            <a:r>
              <a:rPr lang="en-US" b="0" i="0" dirty="0">
                <a:solidFill>
                  <a:srgbClr val="000000"/>
                </a:solidFill>
                <a:effectLst/>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rPr>
              <a:t>, e.g., </a:t>
            </a:r>
            <a:r>
              <a:rPr lang="en-US" b="0" i="0" dirty="0" err="1">
                <a:solidFill>
                  <a:srgbClr val="000000"/>
                </a:solidFill>
                <a:effectLst/>
              </a:rPr>
              <a:t>AlexNet</a:t>
            </a:r>
            <a:r>
              <a:rPr lang="en-US" b="0" i="0" dirty="0">
                <a:solidFill>
                  <a:srgbClr val="000000"/>
                </a:solidFill>
                <a:effectLst/>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288B05E5-3D58-E883-F7FA-2964B2E195D8}"/>
              </a:ext>
            </a:extLst>
          </p:cNvPr>
          <p:cNvSpPr>
            <a:spLocks noGrp="1"/>
          </p:cNvSpPr>
          <p:nvPr>
            <p:ph type="sldNum" sz="quarter" idx="12"/>
          </p:nvPr>
        </p:nvSpPr>
        <p:spPr/>
        <p:txBody>
          <a:bodyPr/>
          <a:lstStyle/>
          <a:p>
            <a:fld id="{1F57BF9A-7B35-9447-9112-EAE7E91B4E99}" type="slidenum">
              <a:rPr lang="en-US" smtClean="0"/>
              <a:t>69</a:t>
            </a:fld>
            <a:endParaRPr lang="en-US"/>
          </a:p>
        </p:txBody>
      </p:sp>
    </p:spTree>
    <p:extLst>
      <p:ext uri="{BB962C8B-B14F-4D97-AF65-F5344CB8AC3E}">
        <p14:creationId xmlns:p14="http://schemas.microsoft.com/office/powerpoint/2010/main" val="194295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76DF-95E1-E83A-E7FB-D20794CBB2DF}"/>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9B0B415A-E2DB-0514-8CFA-63C675597A04}"/>
              </a:ext>
            </a:extLst>
          </p:cNvPr>
          <p:cNvSpPr>
            <a:spLocks noGrp="1"/>
          </p:cNvSpPr>
          <p:nvPr>
            <p:ph idx="1"/>
          </p:nvPr>
        </p:nvSpPr>
        <p:spPr/>
        <p:txBody>
          <a:bodyPr>
            <a:normAutofit fontScale="92500" lnSpcReduction="10000"/>
          </a:bodyPr>
          <a:lstStyle/>
          <a:p>
            <a:r>
              <a:rPr lang="en-US" dirty="0"/>
              <a:t>From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4023DE15-C87F-C4DE-ED17-665D248FC9B9}"/>
              </a:ext>
            </a:extLst>
          </p:cNvPr>
          <p:cNvSpPr>
            <a:spLocks noGrp="1"/>
          </p:cNvSpPr>
          <p:nvPr>
            <p:ph type="sldNum" sz="quarter" idx="12"/>
          </p:nvPr>
        </p:nvSpPr>
        <p:spPr/>
        <p:txBody>
          <a:bodyPr/>
          <a:lstStyle/>
          <a:p>
            <a:fld id="{1F57BF9A-7B35-9447-9112-EAE7E91B4E99}" type="slidenum">
              <a:rPr lang="en-US" smtClean="0"/>
              <a:t>70</a:t>
            </a:fld>
            <a:endParaRPr lang="en-US"/>
          </a:p>
        </p:txBody>
      </p:sp>
    </p:spTree>
    <p:extLst>
      <p:ext uri="{BB962C8B-B14F-4D97-AF65-F5344CB8AC3E}">
        <p14:creationId xmlns:p14="http://schemas.microsoft.com/office/powerpoint/2010/main" val="488420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71</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3.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7676</TotalTime>
  <Words>6438</Words>
  <Application>Microsoft Office PowerPoint</Application>
  <PresentationFormat>Widescreen</PresentationFormat>
  <Paragraphs>1063</Paragraphs>
  <Slides>71</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Century Schoolbook</vt:lpstr>
      <vt:lpstr>Courier New</vt:lpstr>
      <vt:lpstr>Times New Roman</vt:lpstr>
      <vt:lpstr>Office Theme</vt:lpstr>
      <vt:lpstr>Custom Design</vt:lpstr>
      <vt:lpstr>L3.1 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activation maps</vt:lpstr>
      <vt:lpstr>Concrete Example w. 3 Filters</vt:lpstr>
      <vt:lpstr>Convolution Operation Summary</vt:lpstr>
      <vt:lpstr>Convolution of a Filter on RGB Image w. 3 Channels</vt:lpstr>
      <vt:lpstr>Convolution of 2 Filters on RGB Image w. 3 Channels</vt:lpstr>
      <vt:lpstr>Convolution Example 1 in PyTorch</vt:lpstr>
      <vt:lpstr>Convolution Example 2 in PyTorch</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Layer</vt:lpstr>
      <vt:lpstr>A Complete CNN Example</vt:lpstr>
      <vt:lpstr>Summary of 3 Types of CNN Layers</vt:lpstr>
      <vt:lpstr>Fully-Connected NN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Layer Sizing Rules-of-Thumb</vt:lpstr>
      <vt:lpstr>Memory Size Considerations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909</cp:revision>
  <dcterms:created xsi:type="dcterms:W3CDTF">2020-05-28T21:34:29Z</dcterms:created>
  <dcterms:modified xsi:type="dcterms:W3CDTF">2023-11-13T14:18:43Z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